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364" r:id="rId2"/>
    <p:sldId id="387" r:id="rId3"/>
    <p:sldId id="258" r:id="rId4"/>
    <p:sldId id="265" r:id="rId5"/>
    <p:sldId id="348" r:id="rId6"/>
    <p:sldId id="388" r:id="rId7"/>
    <p:sldId id="366" r:id="rId8"/>
    <p:sldId id="368" r:id="rId9"/>
    <p:sldId id="302"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303" r:id="rId27"/>
    <p:sldId id="390" r:id="rId28"/>
    <p:sldId id="391" r:id="rId29"/>
    <p:sldId id="400" r:id="rId30"/>
    <p:sldId id="392" r:id="rId31"/>
    <p:sldId id="393" r:id="rId32"/>
    <p:sldId id="394" r:id="rId33"/>
    <p:sldId id="395" r:id="rId34"/>
    <p:sldId id="396" r:id="rId35"/>
    <p:sldId id="398" r:id="rId36"/>
    <p:sldId id="397" r:id="rId37"/>
    <p:sldId id="399" r:id="rId38"/>
    <p:sldId id="403" r:id="rId39"/>
    <p:sldId id="304" r:id="rId40"/>
    <p:sldId id="401" r:id="rId41"/>
    <p:sldId id="402" r:id="rId42"/>
    <p:sldId id="389" r:id="rId43"/>
    <p:sldId id="324" r:id="rId44"/>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71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02D"/>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78337" autoAdjust="0"/>
  </p:normalViewPr>
  <p:slideViewPr>
    <p:cSldViewPr snapToGrid="0">
      <p:cViewPr varScale="1">
        <p:scale>
          <a:sx n="86" d="100"/>
          <a:sy n="86" d="100"/>
        </p:scale>
        <p:origin x="876" y="60"/>
      </p:cViewPr>
      <p:guideLst>
        <p:guide orient="horz" pos="2568"/>
        <p:guide pos="7197"/>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10</c:v>
                </c:pt>
                <c:pt idx="1">
                  <c:v>25</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在我</a:t>
            </a:r>
            <a:r>
              <a:rPr lang="en-US" altLang="zh-TW" dirty="0"/>
              <a:t>MLDSA</a:t>
            </a:r>
            <a:r>
              <a:rPr lang="zh-TW" altLang="en-US" dirty="0"/>
              <a:t>當中使用的是</a:t>
            </a:r>
            <a:r>
              <a:rPr lang="en-US" altLang="zh-TW" dirty="0" err="1"/>
              <a:t>Negtive</a:t>
            </a:r>
            <a:r>
              <a:rPr lang="en-US" altLang="zh-TW" dirty="0"/>
              <a:t> Wrapper</a:t>
            </a:r>
            <a:r>
              <a:rPr lang="zh-TW" altLang="en-US" dirty="0"/>
              <a:t> </a:t>
            </a:r>
            <a:r>
              <a:rPr lang="en-US" altLang="zh-TW" dirty="0"/>
              <a:t>Convolution</a:t>
            </a:r>
          </a:p>
          <a:p>
            <a:endParaRPr lang="en-US" altLang="zh-TW" dirty="0"/>
          </a:p>
          <a:p>
            <a:r>
              <a:rPr lang="zh-TW" altLang="en-US" dirty="0"/>
              <a:t>模 </a:t>
            </a:r>
            <a:r>
              <a:rPr lang="en-US" altLang="zh-TW" dirty="0" err="1"/>
              <a:t>x^n</a:t>
            </a:r>
            <a:r>
              <a:rPr lang="en-US" altLang="zh-TW" dirty="0"/>
              <a:t> + 1</a:t>
            </a:r>
            <a:r>
              <a:rPr lang="zh-TW" altLang="en-US" dirty="0"/>
              <a:t>的 </a:t>
            </a:r>
            <a:r>
              <a:rPr lang="en-US" altLang="zh-TW" dirty="0" err="1"/>
              <a:t>Zq</a:t>
            </a:r>
            <a:r>
              <a:rPr lang="en-US" altLang="zh-TW" dirty="0"/>
              <a:t>[n]</a:t>
            </a:r>
            <a:r>
              <a:rPr lang="zh-TW" altLang="en-US" dirty="0"/>
              <a:t>多項式環</a:t>
            </a:r>
            <a:br>
              <a:rPr lang="en-US" altLang="zh-TW" dirty="0"/>
            </a:br>
            <a:r>
              <a:rPr lang="zh-TW" altLang="en-US" dirty="0"/>
              <a:t>先複習一下就是多項式的乘法。</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CC65F-D38B-75D5-04FB-E9BE6BFF52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A75EBA-5675-6686-410A-25E742A1D85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D032F5C-081B-F101-D58A-B561DB78EBA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F760102-0100-5214-9D59-EB7CD43AA684}"/>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2946076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39</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ECFD8-9A66-2FDF-E8F1-622607662D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33C2A9-889C-4FA3-8C27-A1739BD1C4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149B80-963E-362B-E82D-648A3668B22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960FC79-31D3-3B21-F2AB-E8C150A389EA}"/>
              </a:ext>
            </a:extLst>
          </p:cNvPr>
          <p:cNvSpPr>
            <a:spLocks noGrp="1"/>
          </p:cNvSpPr>
          <p:nvPr>
            <p:ph type="sldNum" sz="quarter" idx="10"/>
          </p:nvPr>
        </p:nvSpPr>
        <p:spPr/>
        <p:txBody>
          <a:bodyPr/>
          <a:lstStyle/>
          <a:p>
            <a:fld id="{F4F633F3-5D0E-4770-8750-05DED033C41B}" type="slidenum">
              <a:rPr lang="zh-CN" altLang="en-US" smtClean="0"/>
              <a:t>41</a:t>
            </a:fld>
            <a:endParaRPr lang="zh-CN" altLang="en-US"/>
          </a:p>
        </p:txBody>
      </p:sp>
    </p:spTree>
    <p:extLst>
      <p:ext uri="{BB962C8B-B14F-4D97-AF65-F5344CB8AC3E}">
        <p14:creationId xmlns:p14="http://schemas.microsoft.com/office/powerpoint/2010/main" val="23877884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z</a:t>
            </a:r>
            <a:r>
              <a:rPr lang="zh-TW" altLang="en-US" dirty="0"/>
              <a:t>跟</a:t>
            </a:r>
            <a:r>
              <a:rPr lang="en-US" altLang="zh-TW" dirty="0"/>
              <a:t>u</a:t>
            </a:r>
            <a:r>
              <a:rPr lang="zh-TW" altLang="en-US" dirty="0"/>
              <a:t>。那這個問題的主要目標是要找出向量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1.vsdx"/><Relationship Id="rId7" Type="http://schemas.openxmlformats.org/officeDocument/2006/relationships/package" Target="../embeddings/Microsoft_Visio_Drawing3.vsdx"/><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package" Target="../embeddings/Microsoft_Visio_Drawing2.vsdx"/><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3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81.png"/></Relationships>
</file>

<file path=ppt/slides/_rels/slide3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9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97.png"/><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D9637A93-ED25-4D98-A05A-FF89A67572D1}"/>
              </a:ext>
            </a:extLst>
          </p:cNvPr>
          <p:cNvSpPr/>
          <p:nvPr/>
        </p:nvSpPr>
        <p:spPr>
          <a:xfrm>
            <a:off x="0" y="-1"/>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grpSp>
        <p:nvGrpSpPr>
          <p:cNvPr id="29" name="组合 28"/>
          <p:cNvGrpSpPr/>
          <p:nvPr/>
        </p:nvGrpSpPr>
        <p:grpSpPr>
          <a:xfrm>
            <a:off x="211282" y="-1950894"/>
            <a:ext cx="11617036" cy="10759787"/>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for Post-Quantum Cryptography ML-DSA Based on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9149994" cy="400110"/>
            <a:chOff x="568442" y="319364"/>
            <a:chExt cx="9149994" cy="400111"/>
          </a:xfrm>
        </p:grpSpPr>
        <p:sp>
          <p:nvSpPr>
            <p:cNvPr id="55" name="文本框 23"/>
            <p:cNvSpPr txBox="1"/>
            <p:nvPr/>
          </p:nvSpPr>
          <p:spPr>
            <a:xfrm>
              <a:off x="665958" y="319364"/>
              <a:ext cx="905247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主要演算法</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p>
        </p:txBody>
      </p:sp>
      <p:grpSp>
        <p:nvGrpSpPr>
          <p:cNvPr id="13" name="群組 12">
            <a:extLst>
              <a:ext uri="{FF2B5EF4-FFF2-40B4-BE49-F238E27FC236}">
                <a16:creationId xmlns:a16="http://schemas.microsoft.com/office/drawing/2014/main" id="{E174EC01-5FEB-4403-BC84-09DCCB88A787}"/>
              </a:ext>
            </a:extLst>
          </p:cNvPr>
          <p:cNvGrpSpPr/>
          <p:nvPr/>
        </p:nvGrpSpPr>
        <p:grpSpPr>
          <a:xfrm>
            <a:off x="5023556" y="966876"/>
            <a:ext cx="4371976" cy="5640325"/>
            <a:chOff x="5294538" y="281503"/>
            <a:chExt cx="6000751" cy="7725331"/>
          </a:xfrm>
        </p:grpSpPr>
        <p:graphicFrame>
          <p:nvGraphicFramePr>
            <p:cNvPr id="10" name="物件 9">
              <a:extLst>
                <a:ext uri="{FF2B5EF4-FFF2-40B4-BE49-F238E27FC236}">
                  <a16:creationId xmlns:a16="http://schemas.microsoft.com/office/drawing/2014/main" id="{C21CF939-90AE-4376-90AB-641D3164F4D6}"/>
                </a:ext>
              </a:extLst>
            </p:cNvPr>
            <p:cNvGraphicFramePr>
              <a:graphicFrameLocks noChangeAspect="1"/>
            </p:cNvGraphicFramePr>
            <p:nvPr/>
          </p:nvGraphicFramePr>
          <p:xfrm>
            <a:off x="5294539" y="5339834"/>
            <a:ext cx="5010150" cy="2667000"/>
          </p:xfrm>
          <a:graphic>
            <a:graphicData uri="http://schemas.openxmlformats.org/presentationml/2006/ole">
              <mc:AlternateContent xmlns:mc="http://schemas.openxmlformats.org/markup-compatibility/2006">
                <mc:Choice xmlns:v="urn:schemas-microsoft-com:vml" Requires="v">
                  <p:oleObj name="Visio" r:id="rId3" imgW="5009940" imgH="2666974" progId="Visio.Drawing.15">
                    <p:embed/>
                  </p:oleObj>
                </mc:Choice>
                <mc:Fallback>
                  <p:oleObj name="Visio" r:id="rId3" imgW="5009940" imgH="2666974" progId="Visio.Drawing.15">
                    <p:embed/>
                    <p:pic>
                      <p:nvPicPr>
                        <p:cNvPr id="10" name="物件 9">
                          <a:extLst>
                            <a:ext uri="{FF2B5EF4-FFF2-40B4-BE49-F238E27FC236}">
                              <a16:creationId xmlns:a16="http://schemas.microsoft.com/office/drawing/2014/main" id="{C21CF939-90AE-4376-90AB-641D3164F4D6}"/>
                            </a:ext>
                          </a:extLst>
                        </p:cNvPr>
                        <p:cNvPicPr/>
                        <p:nvPr/>
                      </p:nvPicPr>
                      <p:blipFill>
                        <a:blip r:embed="rId4"/>
                        <a:stretch>
                          <a:fillRect/>
                        </a:stretch>
                      </p:blipFill>
                      <p:spPr>
                        <a:xfrm>
                          <a:off x="5294539" y="5339834"/>
                          <a:ext cx="5010150" cy="2667000"/>
                        </a:xfrm>
                        <a:prstGeom prst="rect">
                          <a:avLst/>
                        </a:prstGeom>
                      </p:spPr>
                    </p:pic>
                  </p:oleObj>
                </mc:Fallback>
              </mc:AlternateContent>
            </a:graphicData>
          </a:graphic>
        </p:graphicFrame>
        <p:graphicFrame>
          <p:nvGraphicFramePr>
            <p:cNvPr id="11" name="物件 10">
              <a:extLst>
                <a:ext uri="{FF2B5EF4-FFF2-40B4-BE49-F238E27FC236}">
                  <a16:creationId xmlns:a16="http://schemas.microsoft.com/office/drawing/2014/main" id="{8E9E3B92-1C1C-4E8B-81CC-B07B8206C4F8}"/>
                </a:ext>
              </a:extLst>
            </p:cNvPr>
            <p:cNvGraphicFramePr>
              <a:graphicFrameLocks noChangeAspect="1"/>
            </p:cNvGraphicFramePr>
            <p:nvPr/>
          </p:nvGraphicFramePr>
          <p:xfrm>
            <a:off x="5294539" y="2367756"/>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11" name="物件 10">
                          <a:extLst>
                            <a:ext uri="{FF2B5EF4-FFF2-40B4-BE49-F238E27FC236}">
                              <a16:creationId xmlns:a16="http://schemas.microsoft.com/office/drawing/2014/main" id="{8E9E3B92-1C1C-4E8B-81CC-B07B8206C4F8}"/>
                            </a:ext>
                          </a:extLst>
                        </p:cNvPr>
                        <p:cNvPicPr/>
                        <p:nvPr/>
                      </p:nvPicPr>
                      <p:blipFill>
                        <a:blip r:embed="rId6"/>
                        <a:stretch>
                          <a:fillRect/>
                        </a:stretch>
                      </p:blipFill>
                      <p:spPr>
                        <a:xfrm>
                          <a:off x="5294539" y="2367756"/>
                          <a:ext cx="6000750" cy="2667000"/>
                        </a:xfrm>
                        <a:prstGeom prst="rect">
                          <a:avLst/>
                        </a:prstGeom>
                      </p:spPr>
                    </p:pic>
                  </p:oleObj>
                </mc:Fallback>
              </mc:AlternateContent>
            </a:graphicData>
          </a:graphic>
        </p:graphicFrame>
        <p:graphicFrame>
          <p:nvGraphicFramePr>
            <p:cNvPr id="12" name="物件 11">
              <a:extLst>
                <a:ext uri="{FF2B5EF4-FFF2-40B4-BE49-F238E27FC236}">
                  <a16:creationId xmlns:a16="http://schemas.microsoft.com/office/drawing/2014/main" id="{1781FFD7-82A5-42F6-9D43-02A2EFC4440D}"/>
                </a:ext>
              </a:extLst>
            </p:cNvPr>
            <p:cNvGraphicFramePr>
              <a:graphicFrameLocks noChangeAspect="1"/>
            </p:cNvGraphicFramePr>
            <p:nvPr/>
          </p:nvGraphicFramePr>
          <p:xfrm>
            <a:off x="5294538" y="281503"/>
            <a:ext cx="3838575" cy="1781175"/>
          </p:xfrm>
          <a:graphic>
            <a:graphicData uri="http://schemas.openxmlformats.org/presentationml/2006/ole">
              <mc:AlternateContent xmlns:mc="http://schemas.openxmlformats.org/markup-compatibility/2006">
                <mc:Choice xmlns:v="urn:schemas-microsoft-com:vml" Requires="v">
                  <p:oleObj name="Visio" r:id="rId7" imgW="3838398" imgH="1781111" progId="Visio.Drawing.15">
                    <p:embed/>
                  </p:oleObj>
                </mc:Choice>
                <mc:Fallback>
                  <p:oleObj name="Visio" r:id="rId7" imgW="3838398" imgH="1781111" progId="Visio.Drawing.15">
                    <p:embed/>
                    <p:pic>
                      <p:nvPicPr>
                        <p:cNvPr id="12" name="物件 11">
                          <a:extLst>
                            <a:ext uri="{FF2B5EF4-FFF2-40B4-BE49-F238E27FC236}">
                              <a16:creationId xmlns:a16="http://schemas.microsoft.com/office/drawing/2014/main" id="{1781FFD7-82A5-42F6-9D43-02A2EFC4440D}"/>
                            </a:ext>
                          </a:extLst>
                        </p:cNvPr>
                        <p:cNvPicPr/>
                        <p:nvPr/>
                      </p:nvPicPr>
                      <p:blipFill>
                        <a:blip r:embed="rId8"/>
                        <a:stretch>
                          <a:fillRect/>
                        </a:stretch>
                      </p:blipFill>
                      <p:spPr>
                        <a:xfrm>
                          <a:off x="5294538" y="281503"/>
                          <a:ext cx="3838575" cy="1781175"/>
                        </a:xfrm>
                        <a:prstGeom prst="rect">
                          <a:avLst/>
                        </a:prstGeom>
                      </p:spPr>
                    </p:pic>
                  </p:oleObj>
                </mc:Fallback>
              </mc:AlternateContent>
            </a:graphicData>
          </a:graphic>
        </p:graphicFrame>
      </p:grpSp>
      <p:sp>
        <p:nvSpPr>
          <p:cNvPr id="3" name="文字方塊 2">
            <a:extLst>
              <a:ext uri="{FF2B5EF4-FFF2-40B4-BE49-F238E27FC236}">
                <a16:creationId xmlns:a16="http://schemas.microsoft.com/office/drawing/2014/main" id="{CB76C02D-F21D-E7F4-4943-917E40115E3F}"/>
              </a:ext>
            </a:extLst>
          </p:cNvPr>
          <p:cNvSpPr txBox="1"/>
          <p:nvPr/>
        </p:nvSpPr>
        <p:spPr>
          <a:xfrm>
            <a:off x="970845" y="1125478"/>
            <a:ext cx="4154311" cy="3970318"/>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verification (Verify)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9BCD660E-6E8D-4B7E-B81C-E3349804A513}"/>
              </a:ext>
            </a:extLst>
          </p:cNvPr>
          <p:cNvSpPr/>
          <p:nvPr/>
        </p:nvSpPr>
        <p:spPr>
          <a:xfrm>
            <a:off x="0" y="0"/>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7010404" y="1423524"/>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926359" y="1525828"/>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7010404" y="2656557"/>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926359" y="275886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7010404" y="3932596"/>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926358" y="4034900"/>
            <a:ext cx="3922742" cy="523220"/>
          </a:xfrm>
          <a:prstGeom prst="rect">
            <a:avLst/>
          </a:prstGeom>
          <a:noFill/>
        </p:spPr>
        <p:txBody>
          <a:bodyPr wrap="square" rtlCol="0">
            <a:spAutoFit/>
          </a:bodyPr>
          <a:lstStyle/>
          <a:p>
            <a:r>
              <a:rPr lang="en-US" altLang="zh-TW" sz="28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Lattice</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5" name="PA_组合 24"/>
          <p:cNvGrpSpPr/>
          <p:nvPr>
            <p:custDataLst>
              <p:tags r:id="rId4"/>
            </p:custDataLst>
          </p:nvPr>
        </p:nvGrpSpPr>
        <p:grpSpPr>
          <a:xfrm>
            <a:off x="7010404" y="5165629"/>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926357" y="5267934"/>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Future</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3278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DBCF1DD-5A6A-76E7-D5D3-39027E842DA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F52F905-A2FB-FB6B-7969-1CF12C7449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mc:Choice xmlns:a14="http://schemas.microsoft.com/office/drawing/2010/main"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Tree>
    <p:extLst>
      <p:ext uri="{BB962C8B-B14F-4D97-AF65-F5344CB8AC3E}">
        <p14:creationId xmlns:p14="http://schemas.microsoft.com/office/powerpoint/2010/main" val="1090739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2926601-9E58-C5B4-F54D-C42CCF8A740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ED37C70-E979-35CF-4EB3-67F08C1D67B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50215" y="1455871"/>
            <a:ext cx="8487960" cy="4191585"/>
          </a:xfrm>
          <a:prstGeom prst="rect">
            <a:avLst/>
          </a:prstGeom>
        </p:spPr>
      </p:pic>
    </p:spTree>
    <p:extLst>
      <p:ext uri="{BB962C8B-B14F-4D97-AF65-F5344CB8AC3E}">
        <p14:creationId xmlns:p14="http://schemas.microsoft.com/office/powerpoint/2010/main" val="2655691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4E73384-6F04-9354-A1AC-AC483E0F166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0C1ED2B-F56A-08A9-1545-6E25F8D2789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Tree>
    <p:extLst>
      <p:ext uri="{BB962C8B-B14F-4D97-AF65-F5344CB8AC3E}">
        <p14:creationId xmlns:p14="http://schemas.microsoft.com/office/powerpoint/2010/main" val="815133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35FB925-7805-E164-B858-B8D861DAE4D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9E33DDC-BABA-E2CC-8920-31DE7CE3FC9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Tree>
    <p:extLst>
      <p:ext uri="{BB962C8B-B14F-4D97-AF65-F5344CB8AC3E}">
        <p14:creationId xmlns:p14="http://schemas.microsoft.com/office/powerpoint/2010/main" val="459754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2103377-FBBA-AD70-9266-831A2992777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44D8DAD-1A59-DB2E-780B-9830EA0D2AE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spTree>
    <p:extLst>
      <p:ext uri="{BB962C8B-B14F-4D97-AF65-F5344CB8AC3E}">
        <p14:creationId xmlns:p14="http://schemas.microsoft.com/office/powerpoint/2010/main" val="1587911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BC92B-484B-FBF2-2F07-C10877CA652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A823F38-5A1A-2477-7CC6-26AC89976C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CA995BF9-15DC-8CAD-5397-92C148679A1D}"/>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703090C7-178B-02F6-D3B2-352FB7278947}"/>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7DF1CA8-EB3F-8D5B-E5DE-4636B311D7D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172128EA-998B-181D-AADD-A27E1730436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4" name="圖片 3">
            <a:extLst>
              <a:ext uri="{FF2B5EF4-FFF2-40B4-BE49-F238E27FC236}">
                <a16:creationId xmlns:a16="http://schemas.microsoft.com/office/drawing/2014/main" id="{AA25045A-0B49-DDBE-0ADA-FBA06865F476}"/>
              </a:ext>
            </a:extLst>
          </p:cNvPr>
          <p:cNvPicPr>
            <a:picLocks noChangeAspect="1"/>
          </p:cNvPicPr>
          <p:nvPr/>
        </p:nvPicPr>
        <p:blipFill>
          <a:blip r:embed="rId3"/>
          <a:stretch>
            <a:fillRect/>
          </a:stretch>
        </p:blipFill>
        <p:spPr>
          <a:xfrm>
            <a:off x="2044141" y="1852543"/>
            <a:ext cx="7000517" cy="3933944"/>
          </a:xfrm>
          <a:prstGeom prst="rect">
            <a:avLst/>
          </a:prstGeom>
        </p:spPr>
      </p:pic>
    </p:spTree>
    <p:extLst>
      <p:ext uri="{BB962C8B-B14F-4D97-AF65-F5344CB8AC3E}">
        <p14:creationId xmlns:p14="http://schemas.microsoft.com/office/powerpoint/2010/main" val="1388623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A6D2E55-9379-6C4B-34BA-4EDBAA3EB3C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8758A2B-0A23-49C4-A1A7-79EB3E792CE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3"/>
          <a:stretch>
            <a:fillRect/>
          </a:stretch>
        </p:blipFill>
        <p:spPr>
          <a:xfrm>
            <a:off x="2044141" y="1852543"/>
            <a:ext cx="7000517" cy="3933944"/>
          </a:xfrm>
          <a:prstGeom prst="rect">
            <a:avLst/>
          </a:prstGeom>
        </p:spPr>
      </p:pic>
    </p:spTree>
    <p:extLst>
      <p:ext uri="{BB962C8B-B14F-4D97-AF65-F5344CB8AC3E}">
        <p14:creationId xmlns:p14="http://schemas.microsoft.com/office/powerpoint/2010/main" val="2137017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6F0DC54-CCAF-9455-F31D-4FA8BB47C9F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C896EFE-E5A6-B7F0-97D1-0B8FE7634AA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369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EA808B4-5E63-F37A-183B-B6630E4AD86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55E0220-15F9-03B9-7F27-1A3CF0F09F2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Tree>
    <p:extLst>
      <p:ext uri="{BB962C8B-B14F-4D97-AF65-F5344CB8AC3E}">
        <p14:creationId xmlns:p14="http://schemas.microsoft.com/office/powerpoint/2010/main" val="2288579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5B11D11-B5E9-66F4-F1FA-C8D7622A95E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2275349-0543-C548-F713-7957A1B5D83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spTree>
    <p:extLst>
      <p:ext uri="{BB962C8B-B14F-4D97-AF65-F5344CB8AC3E}">
        <p14:creationId xmlns:p14="http://schemas.microsoft.com/office/powerpoint/2010/main" val="1929689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8ACA12B-7102-9CE2-98CE-A0C7604BFD4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71ACAAD-F6DC-6F11-BF40-B930C36CFA0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7829230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E0EDB92-2CFE-4C98-FAF9-1EF5A845DE1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9DDB0E7-0424-E29F-EB20-ECF19CFF4C0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437032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5E0765-D2D7-D887-A250-08E1EF463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6F4B7A7-6733-2937-16F2-0A86721B97B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175223421"/>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0823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3A8C-4845-91BE-CDC2-D5AC0098DAB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9E767C8-E4D8-6F52-2120-691014DB4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14CDE4C5-6B77-0D2B-7BDD-27F761A298EC}"/>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D43A301D-8281-60A0-CF2F-14230E958BB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3EC6A57-3ADA-5FB8-F638-56D44FAF76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E1FB9B6-6DA8-E24F-FD74-750C5BC7EAB8}"/>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33F2080-71D4-D584-1AF1-A0AF9D33B49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11F717A-595D-EF89-DC08-B339AE1D00B9}"/>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6463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395749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1723"/>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Defined a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grpSp>
        <p:nvGrpSpPr>
          <p:cNvPr id="54" name="组合 53"/>
          <p:cNvGrpSpPr/>
          <p:nvPr/>
        </p:nvGrpSpPr>
        <p:grpSpPr>
          <a:xfrm>
            <a:off x="568443" y="319365"/>
            <a:ext cx="2811529" cy="400110"/>
            <a:chOff x="568442" y="319364"/>
            <a:chExt cx="2811529" cy="400111"/>
          </a:xfrm>
        </p:grpSpPr>
        <p:sp>
          <p:nvSpPr>
            <p:cNvPr id="55" name="文本框 23"/>
            <p:cNvSpPr txBox="1"/>
            <p:nvPr/>
          </p:nvSpPr>
          <p:spPr>
            <a:xfrm>
              <a:off x="665958" y="319364"/>
              <a:ext cx="271401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 </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 </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 ,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r>
                  <a:rPr lang="en-US" altLang="zh-TW" dirty="0">
                    <a:latin typeface="Times New Roman" panose="02020603050405020304" pitchFamily="18" charset="0"/>
                    <a:cs typeface="Times New Roman" panose="02020603050405020304" pitchFamily="18" charset="0"/>
                  </a:rPr>
                  <a:t>.</a:t>
                </a: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 </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b="-9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025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Calculation 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=0 mod q.</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832624"/>
            <a:ext cx="7937513" cy="707886"/>
          </a:xfrm>
          <a:prstGeom prst="rect">
            <a:avLst/>
          </a:prstGeom>
        </p:spPr>
        <p:txBody>
          <a:bodyPr wrap="square" rtlCol="0">
            <a:spAutoFit/>
          </a:bodyPr>
          <a:lstStyle/>
          <a:p>
            <a:pPr algn="ctr"/>
            <a:r>
              <a:rPr lang="en-US" altLang="zh-TW" sz="4000" dirty="0">
                <a:latin typeface="Times New Roman" panose="02020603050405020304" pitchFamily="18" charset="0"/>
                <a:cs typeface="Times New Roman" panose="02020603050405020304" pitchFamily="18" charset="0"/>
              </a:rPr>
              <a:t>Algorithms</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15007</TotalTime>
  <Words>3890</Words>
  <Application>Microsoft Office PowerPoint</Application>
  <PresentationFormat>寬螢幕</PresentationFormat>
  <Paragraphs>560</Paragraphs>
  <Slides>43</Slides>
  <Notes>43</Notes>
  <HiddenSlides>2</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1</vt:i4>
      </vt:variant>
      <vt:variant>
        <vt:lpstr>投影片標題</vt:lpstr>
      </vt:variant>
      <vt:variant>
        <vt:i4>43</vt:i4>
      </vt:variant>
    </vt:vector>
  </HeadingPairs>
  <TitlesOfParts>
    <vt:vector size="53" baseType="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189</cp:revision>
  <dcterms:created xsi:type="dcterms:W3CDTF">2015-05-05T08:02:14Z</dcterms:created>
  <dcterms:modified xsi:type="dcterms:W3CDTF">2024-11-18T14:11:12Z</dcterms:modified>
</cp:coreProperties>
</file>